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4"/>
    <p:restoredTop sz="86442"/>
  </p:normalViewPr>
  <p:slideViewPr>
    <p:cSldViewPr snapToGrid="0" snapToObjects="1">
      <p:cViewPr>
        <p:scale>
          <a:sx n="94" d="100"/>
          <a:sy n="94" d="100"/>
        </p:scale>
        <p:origin x="2640" y="1544"/>
      </p:cViewPr>
      <p:guideLst/>
    </p:cSldViewPr>
  </p:slideViewPr>
  <p:outlineViewPr>
    <p:cViewPr>
      <p:scale>
        <a:sx n="33" d="100"/>
        <a:sy n="33" d="100"/>
      </p:scale>
      <p:origin x="0" y="-3052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0A32E-608A-4944-AD79-D483AA323849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CB23A-67E3-1646-90F4-D15C7BC59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CB23A-67E3-1646-90F4-D15C7BC598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512-8E21-274F-9384-FEF1419AB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A984-98E8-1A42-BD20-B1D7C2FFE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6D77-398B-EC49-9E2B-90313B11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8042-0C33-894A-B66F-A4B3A815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34C21-31AB-494D-ACB9-7FD21977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A2F-91CC-FE41-A0AC-1052764E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E5E24-9455-8840-9938-E84BAEDE5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5BF29-09FB-1B4C-B209-EF30188E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44892-3B28-6342-A427-CACDD73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D3A8D-2A5A-1247-9255-191B9612F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8DDA2-3A11-364C-8F85-F7D79BA669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798A9-A032-3042-9D29-4CE9D2491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99A2-473B-B940-BD47-7464EB08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2F4-43E0-7A4E-81B5-6F8F22D1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C6BEE-AB99-5440-A367-88876B9D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EB2A-681A-334E-80F0-73FB2C13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AAA1-2609-684C-9007-4A4BFD96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3F18-21D8-E245-A791-792BBBBF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34C1C-5333-3940-84FC-F8E43C27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759B-0EB1-3C44-AA4F-BF34B33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A9BF-57FE-B34D-A34E-B0B8603C0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C6244-E56B-0A48-8A9F-2C6B2C566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9276F-C83B-D047-B7F8-7E331C64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D10C-F631-F84B-9065-CBCB7DF7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B7F4-9878-9946-831E-F9B07D88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B37D-8BE9-FF46-9197-E4683E7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2AD46-09BB-BF47-A001-B288C692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B387-F58E-4144-8281-3C10E3F3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C6F2F-22C9-4641-BDE7-F671CECC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50464-2D25-964F-B77F-FA094188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F6E05-8426-D84E-84D1-08E9FD0E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992A-0B0E-744E-B3D8-BA309EC2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E8386-C74F-6F4A-BBC6-A878FA391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6F29B-379B-C949-A571-51BA3EB37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8E280-FA2D-2547-89B2-15FB04454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9FAA0B-9BC2-DF40-B537-977B057DE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801C-A10F-0649-B8B2-CA6A7540C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B5AA8-C205-4442-9519-3A30BC3D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5B1156-7DA2-3C4E-BEF6-DF768E20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6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AFF6-A3B6-BD42-B175-7A4651D0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AF980-75A5-5849-AC2B-EBB02364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23511-56B1-F141-B4A0-52B16B97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AFCD-2393-CA42-952E-0E972F4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05914-20C6-0D43-B138-B42CC349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6E96-AFE5-2549-BD4B-C6FB16D4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3152C-92B4-E94D-A6FA-5BDC1584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5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9A59-BF77-2145-A234-294A0DC5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7F60-CD8B-1A47-BFFD-8DF5256D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6DB5F-5EFA-1E4F-953A-2170BE134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F0074-4AAA-B341-9F07-DB456E4C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1CFC-FFC6-C644-BD93-474C7DBB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ED595-270E-924E-B424-ED65B237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DC54-2EED-3341-A8E7-BE5AD64A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20E0D-B1A7-6448-AB0C-8AB6BED9A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0D886-0C17-5C49-8344-B2B9515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14FC0-3748-7642-B42D-9800CCA0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AB9A-3031-204C-A7BE-D98F534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F8241-9D72-4444-BFE8-AFBF5E5F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5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D55644-4574-C74F-80DE-10648DD7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3046-A4F3-644A-ADCC-B0D43DFA4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1CEC-4061-9340-82A4-1A82C2F8A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14D51-FF5A-5F4B-8DF0-6C74A47B93BC}" type="datetimeFigureOut">
              <a:rPr lang="en-US" smtClean="0"/>
              <a:t>4/11/18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F1305-6E5D-FD43-82ED-9363E6F97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5A64C-3AE4-5D44-A410-1B31106CD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3573E-04E2-9B4E-A753-1C04CA4B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9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docs.oracle.com/database/121/DBSEG/intro.htm#DBSEG0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A627-014B-ED44-B0FB-E4B289805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882" y="241417"/>
            <a:ext cx="9144000" cy="1754651"/>
          </a:xfrm>
        </p:spPr>
        <p:txBody>
          <a:bodyPr/>
          <a:lstStyle/>
          <a:p>
            <a:r>
              <a:rPr lang="en-US" dirty="0"/>
              <a:t>Healthy Hearts: Is it time for our data to move?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02C7D-4182-1D47-AD6D-9401CBFC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2709746"/>
            <a:ext cx="5664469" cy="3746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44811-F6E5-4542-B11A-E6C1116A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761" y="2709746"/>
            <a:ext cx="6660995" cy="37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DD18-0548-2848-BD3B-0277C93A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SQL Server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BB30-222A-6549-87C8-CA8B442A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Free to download from Microsoft.</a:t>
            </a:r>
          </a:p>
          <a:p>
            <a:pPr lvl="1"/>
            <a:r>
              <a:rPr lang="en-US" dirty="0"/>
              <a:t>Used for small to medium scale applications.</a:t>
            </a:r>
          </a:p>
          <a:p>
            <a:pPr lvl="1"/>
            <a:r>
              <a:rPr lang="en-US" dirty="0"/>
              <a:t>Requires decent amount of technical ability to implement and manage tables.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Transactional consistency, meaning there is a backup and recovery architecture in place so you could recover to any point in the database’s lifetime if necessary.</a:t>
            </a:r>
          </a:p>
          <a:p>
            <a:r>
              <a:rPr lang="en-US" dirty="0"/>
              <a:t>Reports: Requires an additional application to act as user-facing interface for reports.</a:t>
            </a:r>
          </a:p>
          <a:p>
            <a:r>
              <a:rPr lang="en-US" dirty="0"/>
              <a:t>Scalability: Highly scalable, with ability to easily upgrade software later with growing needs. </a:t>
            </a:r>
          </a:p>
          <a:p>
            <a:pPr lvl="1"/>
            <a:r>
              <a:rPr lang="en-US" dirty="0"/>
              <a:t>Supports essentially an unlimited amount of lines and high amount of concurrent users. </a:t>
            </a:r>
          </a:p>
          <a:p>
            <a:r>
              <a:rPr lang="en-US" dirty="0"/>
              <a:t>Performance: Great, most commonly used enterprise relational database management systems by small to medium sized businesses.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8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92A2-AFDB-8040-B6A9-8438DE89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0EE9-3D37-8A4F-B473-0FA6CAC8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8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2507-7A0D-B643-8695-03F0840B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9" y="301657"/>
            <a:ext cx="10515600" cy="1325563"/>
          </a:xfrm>
        </p:spPr>
        <p:txBody>
          <a:bodyPr/>
          <a:lstStyle/>
          <a:p>
            <a:r>
              <a:rPr lang="en-US" dirty="0"/>
              <a:t>Oracle Database 12c Standard Edition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A711-82EE-024D-885E-476F39B1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3" y="1433015"/>
            <a:ext cx="10698707" cy="4743948"/>
          </a:xfrm>
        </p:spPr>
        <p:txBody>
          <a:bodyPr numCol="1">
            <a:normAutofit fontScale="62500" lnSpcReduction="20000"/>
          </a:bodyPr>
          <a:lstStyle/>
          <a:p>
            <a:r>
              <a:rPr lang="en-US" dirty="0"/>
              <a:t>Fast Facts:</a:t>
            </a:r>
          </a:p>
          <a:p>
            <a:pPr lvl="1"/>
            <a:r>
              <a:rPr lang="en-US" dirty="0"/>
              <a:t>Multi-model database management system</a:t>
            </a:r>
          </a:p>
          <a:p>
            <a:pPr lvl="1"/>
            <a:r>
              <a:rPr lang="en-US" dirty="0"/>
              <a:t>Optimized for for use in small businesses (ease of use)</a:t>
            </a:r>
          </a:p>
          <a:p>
            <a:pPr lvl="1"/>
            <a:r>
              <a:rPr lang="en-US" dirty="0"/>
              <a:t>Interfaces with many programming language application programming interfaces (APIs )</a:t>
            </a:r>
          </a:p>
          <a:p>
            <a:pPr lvl="1"/>
            <a:r>
              <a:rPr lang="en-US" dirty="0"/>
              <a:t>$$ - $$$, dependent on number users, processors and temporal length of license</a:t>
            </a:r>
          </a:p>
          <a:p>
            <a:r>
              <a:rPr lang="en-US" dirty="0"/>
              <a:t>Security: Very secure</a:t>
            </a:r>
          </a:p>
          <a:p>
            <a:pPr lvl="1"/>
            <a:r>
              <a:rPr lang="en-US" dirty="0"/>
              <a:t>User accounts, authentication methods, privileges and roles, additional resources for added </a:t>
            </a:r>
            <a:r>
              <a:rPr lang="en-US" dirty="0" err="1"/>
              <a:t>sectruty</a:t>
            </a:r>
            <a:r>
              <a:rPr lang="en-US" dirty="0"/>
              <a:t> (data integrity)</a:t>
            </a:r>
          </a:p>
          <a:p>
            <a:r>
              <a:rPr lang="en-US" dirty="0"/>
              <a:t>Reports: Requires an Oracle Reports Developer application to act as user-facing interface for reports.</a:t>
            </a:r>
          </a:p>
          <a:p>
            <a:r>
              <a:rPr lang="en-US" dirty="0"/>
              <a:t>Scalability: Highly scalable, </a:t>
            </a:r>
          </a:p>
          <a:p>
            <a:pPr lvl="1"/>
            <a:r>
              <a:rPr lang="en-US" dirty="0"/>
              <a:t>easily upgrade move from private servers to cloud based private servers, options for data warehouses and big data, continuous database innovation</a:t>
            </a:r>
          </a:p>
          <a:p>
            <a:r>
              <a:rPr lang="en-US" dirty="0"/>
              <a:t>Performance: </a:t>
            </a:r>
          </a:p>
          <a:p>
            <a:pPr lvl="1"/>
            <a:r>
              <a:rPr lang="en-US" dirty="0"/>
              <a:t>provides tools to measure computing performance, if using cloud .provides real time performance metrics, best </a:t>
            </a:r>
            <a:r>
              <a:rPr lang="en-US" dirty="0" err="1"/>
              <a:t>perfcormance</a:t>
            </a:r>
            <a:r>
              <a:rPr lang="en-US" dirty="0"/>
              <a:t> required effective SQL code</a:t>
            </a:r>
          </a:p>
          <a:p>
            <a:r>
              <a:rPr lang="en-US" dirty="0">
                <a:hlinkClick r:id="rId2"/>
              </a:rPr>
              <a:t>https://docs.oracle.com/database/121/DBSEG/intro.htm#DBSEG001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www.oracle.com</a:t>
            </a:r>
            <a:r>
              <a:rPr lang="en-US" dirty="0"/>
              <a:t>/database/oow16-database-cloud.html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8D4EA-975C-9F40-A45B-AEB3296E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236" y="405623"/>
            <a:ext cx="2641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1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FA97-F100-B94D-8EF8-8053FA0A5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100"/>
            <a:ext cx="10515600" cy="1325563"/>
          </a:xfrm>
        </p:spPr>
        <p:txBody>
          <a:bodyPr/>
          <a:lstStyle/>
          <a:p>
            <a:r>
              <a:rPr lang="en-US" dirty="0"/>
              <a:t>Why Do We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507FA-D257-9641-A03C-9A5EA75A7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663"/>
            <a:ext cx="10515600" cy="4730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Programs get funding based on the quality and impact of their programs</a:t>
            </a:r>
          </a:p>
          <a:p>
            <a:pPr lvl="1"/>
            <a:r>
              <a:rPr lang="en-US" dirty="0"/>
              <a:t>Data analysis and statistics! …</a:t>
            </a:r>
          </a:p>
          <a:p>
            <a:pPr lvl="2"/>
            <a:r>
              <a:rPr lang="en-US" dirty="0"/>
              <a:t>BORING!</a:t>
            </a:r>
          </a:p>
          <a:p>
            <a:r>
              <a:rPr lang="en-US" dirty="0"/>
              <a:t>Results of these analyses show stakeholders the program is hugely beneficial and deserves more funding…</a:t>
            </a:r>
          </a:p>
          <a:p>
            <a:pPr lvl="1"/>
            <a:r>
              <a:rPr lang="en-US" dirty="0"/>
              <a:t>and this is how employees get paid… </a:t>
            </a:r>
          </a:p>
          <a:p>
            <a:pPr lvl="2"/>
            <a:r>
              <a:rPr lang="en-US" dirty="0"/>
              <a:t>NOT BORING!</a:t>
            </a:r>
          </a:p>
          <a:p>
            <a:pPr lvl="1"/>
            <a:r>
              <a:rPr lang="en-US" dirty="0"/>
              <a:t>And programs continue to expand… </a:t>
            </a:r>
          </a:p>
          <a:p>
            <a:pPr lvl="2"/>
            <a:r>
              <a:rPr lang="en-US" dirty="0"/>
              <a:t>NOT BORNG!</a:t>
            </a:r>
          </a:p>
          <a:p>
            <a:r>
              <a:rPr lang="en-US" b="1" dirty="0"/>
              <a:t>Goal: Implement a method for data storage</a:t>
            </a:r>
          </a:p>
          <a:p>
            <a:pPr marL="0" indent="0">
              <a:buNone/>
            </a:pPr>
            <a:r>
              <a:rPr lang="en-US" b="1" dirty="0"/>
              <a:t>that allows efficient extraction for analyses</a:t>
            </a:r>
          </a:p>
          <a:p>
            <a:pPr marL="0" indent="0">
              <a:buNone/>
            </a:pPr>
            <a:r>
              <a:rPr lang="en-US" b="1" dirty="0"/>
              <a:t>and generation of reports.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109CA-42EA-A24A-879C-22E60169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37" y="1957506"/>
            <a:ext cx="3416300" cy="226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500E7-1881-CE49-A7FB-7536A35E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73" y="3540344"/>
            <a:ext cx="2852381" cy="2973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5A409-6CF1-9D42-B679-310F62AD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937" y="3423752"/>
            <a:ext cx="4284280" cy="320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859FD-4F84-EC4A-8552-DD6CE02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F3CA-1477-2E4F-A67E-C5424E6C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406254" cy="4575175"/>
          </a:xfrm>
        </p:spPr>
        <p:txBody>
          <a:bodyPr/>
          <a:lstStyle/>
          <a:p>
            <a:r>
              <a:rPr lang="en-US" dirty="0"/>
              <a:t>Exponential Growth</a:t>
            </a:r>
          </a:p>
          <a:p>
            <a:r>
              <a:rPr lang="en-US" dirty="0"/>
              <a:t>Multiple Files of same data</a:t>
            </a:r>
          </a:p>
          <a:p>
            <a:r>
              <a:rPr lang="en-US" dirty="0"/>
              <a:t>Things to consider:</a:t>
            </a:r>
          </a:p>
          <a:p>
            <a:pPr lvl="1"/>
            <a:r>
              <a:rPr lang="en-US" dirty="0"/>
              <a:t>How will our current system handle and support our growing program?</a:t>
            </a:r>
          </a:p>
          <a:p>
            <a:pPr lvl="1"/>
            <a:r>
              <a:rPr lang="en-US" dirty="0"/>
              <a:t>How can we stay ahead of the curve and adapt?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80DA7-296B-C34D-86E4-141D7777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97" y="365125"/>
            <a:ext cx="7865596" cy="589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8917-7E29-A04E-9029-9577ADD3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spreadsheets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7E5F8-AFF5-AE4E-95A6-C27FC06997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762755"/>
              </p:ext>
            </p:extLst>
          </p:nvPr>
        </p:nvGraphicFramePr>
        <p:xfrm>
          <a:off x="403303" y="1476220"/>
          <a:ext cx="4570141" cy="486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41">
                  <a:extLst>
                    <a:ext uri="{9D8B030D-6E8A-4147-A177-3AD203B41FA5}">
                      <a16:colId xmlns:a16="http://schemas.microsoft.com/office/drawing/2014/main" val="3347835838"/>
                    </a:ext>
                  </a:extLst>
                </a:gridCol>
              </a:tblGrid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337599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Fast Set-Up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13917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Easy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56556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Sorting and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37231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Cell Formatting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695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Easy Graphing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126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7466F8E-BA34-934E-A22B-516D46645F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962898"/>
              </p:ext>
            </p:extLst>
          </p:nvPr>
        </p:nvGraphicFramePr>
        <p:xfrm>
          <a:off x="5408341" y="1447025"/>
          <a:ext cx="4878659" cy="493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8659">
                  <a:extLst>
                    <a:ext uri="{9D8B030D-6E8A-4147-A177-3AD203B41FA5}">
                      <a16:colId xmlns:a16="http://schemas.microsoft.com/office/drawing/2014/main" val="3347835838"/>
                    </a:ext>
                  </a:extLst>
                </a:gridCol>
              </a:tblGrid>
              <a:tr h="683727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337599"/>
                  </a:ext>
                </a:extLst>
              </a:tr>
              <a:tr h="743388">
                <a:tc>
                  <a:txBody>
                    <a:bodyPr/>
                    <a:lstStyle/>
                    <a:p>
                      <a:r>
                        <a:rPr lang="en-US" sz="2800" dirty="0"/>
                        <a:t>Not ideal for long  term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13917"/>
                  </a:ext>
                </a:extLst>
              </a:tr>
              <a:tr h="752055">
                <a:tc>
                  <a:txBody>
                    <a:bodyPr/>
                    <a:lstStyle/>
                    <a:p>
                      <a:r>
                        <a:rPr lang="en-US" sz="2800" dirty="0"/>
                        <a:t>Data integrity not guaranteed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56556"/>
                  </a:ext>
                </a:extLst>
              </a:tr>
              <a:tr h="921983">
                <a:tc>
                  <a:txBody>
                    <a:bodyPr/>
                    <a:lstStyle/>
                    <a:p>
                      <a:r>
                        <a:rPr lang="en-US" sz="2800" dirty="0"/>
                        <a:t>Little protection against corruption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37231"/>
                  </a:ext>
                </a:extLst>
              </a:tr>
              <a:tr h="921983">
                <a:tc>
                  <a:txBody>
                    <a:bodyPr/>
                    <a:lstStyle/>
                    <a:p>
                      <a:r>
                        <a:rPr lang="en-US" sz="2800" dirty="0"/>
                        <a:t>Limited linkage between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695"/>
                  </a:ext>
                </a:extLst>
              </a:tr>
              <a:tr h="867343">
                <a:tc>
                  <a:txBody>
                    <a:bodyPr/>
                    <a:lstStyle/>
                    <a:p>
                      <a:r>
                        <a:rPr lang="en-US" sz="2800" dirty="0"/>
                        <a:t>Multiple editors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15126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AD27CD8-37BA-BD4F-8BF6-29E092BC150F}"/>
              </a:ext>
            </a:extLst>
          </p:cNvPr>
          <p:cNvSpPr/>
          <p:nvPr/>
        </p:nvSpPr>
        <p:spPr>
          <a:xfrm>
            <a:off x="268704" y="6383298"/>
            <a:ext cx="11389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Open Sans"/>
              </a:rPr>
              <a:t>"The Pros And Cons Of Spreadsheets And Databases | </a:t>
            </a:r>
            <a:r>
              <a:rPr lang="en-US" dirty="0" err="1">
                <a:solidFill>
                  <a:srgbClr val="666666"/>
                </a:solidFill>
                <a:latin typeface="Open Sans"/>
              </a:rPr>
              <a:t>Tascoss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 Library." </a:t>
            </a:r>
            <a:r>
              <a:rPr lang="en-US" i="1" dirty="0" err="1">
                <a:solidFill>
                  <a:srgbClr val="666666"/>
                </a:solidFill>
                <a:latin typeface="Open Sans"/>
              </a:rPr>
              <a:t>Tascosslibrary.org.au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. Web. 9 Apr. 2018.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9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A100-C0CA-2B4D-8F36-D2BA104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DF961D-E93F-604F-A82D-A76B2B0A8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908807"/>
              </p:ext>
            </p:extLst>
          </p:nvPr>
        </p:nvGraphicFramePr>
        <p:xfrm>
          <a:off x="403303" y="1476220"/>
          <a:ext cx="4570141" cy="493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41">
                  <a:extLst>
                    <a:ext uri="{9D8B030D-6E8A-4147-A177-3AD203B41FA5}">
                      <a16:colId xmlns:a16="http://schemas.microsoft.com/office/drawing/2014/main" val="3347835838"/>
                    </a:ext>
                  </a:extLst>
                </a:gridCol>
              </a:tblGrid>
              <a:tr h="762477">
                <a:tc>
                  <a:txBody>
                    <a:bodyPr/>
                    <a:lstStyle/>
                    <a:p>
                      <a:r>
                        <a:rPr lang="en-US" sz="28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337599"/>
                  </a:ext>
                </a:extLst>
              </a:tr>
              <a:tr h="762477">
                <a:tc>
                  <a:txBody>
                    <a:bodyPr/>
                    <a:lstStyle/>
                    <a:p>
                      <a:r>
                        <a:rPr lang="en-US" sz="2800" dirty="0"/>
                        <a:t>Protects data Integrity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13917"/>
                  </a:ext>
                </a:extLst>
              </a:tr>
              <a:tr h="889209">
                <a:tc>
                  <a:txBody>
                    <a:bodyPr/>
                    <a:lstStyle/>
                    <a:p>
                      <a:r>
                        <a:rPr lang="en-US" sz="2800" dirty="0"/>
                        <a:t>Ideal for large amounts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56556"/>
                  </a:ext>
                </a:extLst>
              </a:tr>
              <a:tr h="762477">
                <a:tc>
                  <a:txBody>
                    <a:bodyPr/>
                    <a:lstStyle/>
                    <a:p>
                      <a:r>
                        <a:rPr lang="en-US" sz="2800" dirty="0"/>
                        <a:t>Good for long term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37231"/>
                  </a:ext>
                </a:extLst>
              </a:tr>
              <a:tr h="889209">
                <a:tc>
                  <a:txBody>
                    <a:bodyPr/>
                    <a:lstStyle/>
                    <a:p>
                      <a:r>
                        <a:rPr lang="en-US" sz="2800" dirty="0"/>
                        <a:t>Generate multiple reports from the same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61695"/>
                  </a:ext>
                </a:extLst>
              </a:tr>
              <a:tr h="762477">
                <a:tc>
                  <a:txBody>
                    <a:bodyPr/>
                    <a:lstStyle/>
                    <a:p>
                      <a:r>
                        <a:rPr lang="en-US" sz="2800" dirty="0"/>
                        <a:t>Provides complex reports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1267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2680B14F-E48C-3F47-A6D8-B672B3825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668703"/>
              </p:ext>
            </p:extLst>
          </p:nvPr>
        </p:nvGraphicFramePr>
        <p:xfrm>
          <a:off x="5408341" y="1476220"/>
          <a:ext cx="4570141" cy="407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141">
                  <a:extLst>
                    <a:ext uri="{9D8B030D-6E8A-4147-A177-3AD203B41FA5}">
                      <a16:colId xmlns:a16="http://schemas.microsoft.com/office/drawing/2014/main" val="3347835838"/>
                    </a:ext>
                  </a:extLst>
                </a:gridCol>
              </a:tblGrid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337599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Requires moderate to high level of skill to set up, use, and maintain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13917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Harder to make structural changes after set up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456556"/>
                  </a:ext>
                </a:extLst>
              </a:tr>
              <a:tr h="810214">
                <a:tc>
                  <a:txBody>
                    <a:bodyPr/>
                    <a:lstStyle/>
                    <a:p>
                      <a:r>
                        <a:rPr lang="en-US" sz="2800" dirty="0"/>
                        <a:t>Less intuitive than spreadsheets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83723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2CAA3FB-9AD5-5643-9B9E-548F284963AB}"/>
              </a:ext>
            </a:extLst>
          </p:cNvPr>
          <p:cNvSpPr/>
          <p:nvPr/>
        </p:nvSpPr>
        <p:spPr>
          <a:xfrm>
            <a:off x="403302" y="6415888"/>
            <a:ext cx="1095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Open Sans"/>
              </a:rPr>
              <a:t>"The Pros And Cons Of Spreadsheets And Databases | </a:t>
            </a:r>
            <a:r>
              <a:rPr lang="en-US" dirty="0" err="1">
                <a:solidFill>
                  <a:srgbClr val="666666"/>
                </a:solidFill>
                <a:latin typeface="Open Sans"/>
              </a:rPr>
              <a:t>Tascoss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 Library." </a:t>
            </a:r>
            <a:r>
              <a:rPr lang="en-US" i="1" dirty="0" err="1">
                <a:solidFill>
                  <a:srgbClr val="666666"/>
                </a:solidFill>
                <a:latin typeface="Open Sans"/>
              </a:rPr>
              <a:t>Tascosslibrary.org.au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. Web. 9 Apr. 2018.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1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B8EB-B4CB-264F-BB87-81CB7F57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Time to Upgrade to a Database?: 5 clues that you’ve outgrown Excel, Dan </a:t>
            </a:r>
            <a:r>
              <a:rPr lang="en-US" dirty="0" err="1"/>
              <a:t>Briody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599D-BF14-BA4D-A973-8F9B77D67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Entreprenuer</a:t>
            </a:r>
            <a:r>
              <a:rPr lang="en-US" sz="3600" dirty="0"/>
              <a:t>, 2010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Unmanageable Spreadsheets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Version-control Issues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Dirty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Data redundancy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Customer Contact*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50796A-2D22-7242-A8EB-BA1EF205D47B}"/>
              </a:ext>
            </a:extLst>
          </p:cNvPr>
          <p:cNvSpPr/>
          <p:nvPr/>
        </p:nvSpPr>
        <p:spPr>
          <a:xfrm>
            <a:off x="990599" y="6311900"/>
            <a:ext cx="9657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666666"/>
                </a:solidFill>
                <a:latin typeface="Open Sans"/>
              </a:rPr>
              <a:t>Briody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, Dan. "Is It Time To Upgrade To A Database?." </a:t>
            </a:r>
            <a:r>
              <a:rPr lang="en-US" i="1" dirty="0">
                <a:solidFill>
                  <a:srgbClr val="666666"/>
                </a:solidFill>
                <a:latin typeface="Open Sans"/>
              </a:rPr>
              <a:t>Entrepreneur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. </a:t>
            </a:r>
            <a:r>
              <a:rPr lang="en-US" dirty="0" err="1">
                <a:solidFill>
                  <a:srgbClr val="666666"/>
                </a:solidFill>
                <a:latin typeface="Open Sans"/>
              </a:rPr>
              <a:t>N.p</a:t>
            </a:r>
            <a:r>
              <a:rPr lang="en-US" dirty="0">
                <a:solidFill>
                  <a:srgbClr val="666666"/>
                </a:solidFill>
                <a:latin typeface="Open Sans"/>
              </a:rPr>
              <a:t>., 2010. Web. 9 Apr. 2018.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5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2D2D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3404-5231-E94A-B813-433B9CEF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Healthy Hearts Needs: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9A8FC-7533-1043-B38D-906E055A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Fast Facts:</a:t>
            </a:r>
          </a:p>
          <a:p>
            <a:pPr lvl="1"/>
            <a:r>
              <a:rPr lang="en-US" dirty="0"/>
              <a:t>Data Integrity</a:t>
            </a:r>
          </a:p>
          <a:p>
            <a:pPr lvl="1"/>
            <a:r>
              <a:rPr lang="en-US" dirty="0"/>
              <a:t>Ease of use, balanced with potential for expansion</a:t>
            </a:r>
          </a:p>
          <a:p>
            <a:pPr lvl="1"/>
            <a:r>
              <a:rPr lang="en-US" dirty="0"/>
              <a:t>Easily extract data for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Security: </a:t>
            </a:r>
          </a:p>
          <a:p>
            <a:pPr lvl="1"/>
            <a:r>
              <a:rPr lang="en-US" dirty="0"/>
              <a:t>Private Server</a:t>
            </a:r>
          </a:p>
          <a:p>
            <a:pPr lvl="1"/>
            <a:r>
              <a:rPr lang="en-US" dirty="0"/>
              <a:t>Remain HIPPA Compliant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Reports: </a:t>
            </a:r>
          </a:p>
          <a:p>
            <a:pPr lvl="1"/>
            <a:r>
              <a:rPr lang="en-US" dirty="0"/>
              <a:t>Quick and effective reports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Scalability:</a:t>
            </a:r>
          </a:p>
          <a:p>
            <a:pPr lvl="1"/>
            <a:r>
              <a:rPr lang="en-US" dirty="0"/>
              <a:t>Adapting to changes and supports growing needs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Performance: </a:t>
            </a:r>
          </a:p>
          <a:p>
            <a:pPr lvl="1"/>
            <a:r>
              <a:rPr lang="en-US" dirty="0"/>
              <a:t>Computationally efficient, </a:t>
            </a:r>
          </a:p>
          <a:p>
            <a:pPr lvl="1"/>
            <a:r>
              <a:rPr lang="en-US" dirty="0"/>
              <a:t>Reliable support</a:t>
            </a:r>
          </a:p>
          <a:p>
            <a:pPr lvl="1"/>
            <a:r>
              <a:rPr lang="en-US" dirty="0"/>
              <a:t> Minimal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CB80-560E-4344-9739-64315B1A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 available </a:t>
            </a:r>
            <a:r>
              <a:rPr lang="en-US" sz="3200" dirty="0"/>
              <a:t>(not an exhaustive list)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DFD0-8608-234A-8065-A49710EF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Microsoft Access</a:t>
            </a:r>
          </a:p>
          <a:p>
            <a:r>
              <a:rPr lang="en-US" dirty="0"/>
              <a:t>Microsoft SQL Server Express</a:t>
            </a:r>
          </a:p>
          <a:p>
            <a:r>
              <a:rPr lang="en-US" dirty="0"/>
              <a:t>Microsoft SQL Server</a:t>
            </a:r>
          </a:p>
          <a:p>
            <a:r>
              <a:rPr lang="en-US" dirty="0"/>
              <a:t>Oracle Database</a:t>
            </a:r>
          </a:p>
          <a:p>
            <a:r>
              <a:rPr lang="en-US" dirty="0"/>
              <a:t>IBM Db2</a:t>
            </a:r>
          </a:p>
          <a:p>
            <a:r>
              <a:rPr lang="en-US" dirty="0"/>
              <a:t>Teradata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MongoDB</a:t>
            </a:r>
          </a:p>
          <a:p>
            <a:r>
              <a:rPr lang="en-US" dirty="0" err="1"/>
              <a:t>MariaDB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3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CA912-0C47-7949-91D5-59F52732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747C3-7FC1-C94B-BF26-9219E316C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Fast Facts: </a:t>
            </a:r>
          </a:p>
          <a:p>
            <a:pPr lvl="1"/>
            <a:r>
              <a:rPr lang="en-US" dirty="0"/>
              <a:t>Pre-installed with the Microsoft Suite (should already be on all the machines).</a:t>
            </a:r>
          </a:p>
          <a:p>
            <a:pPr lvl="1"/>
            <a:r>
              <a:rPr lang="en-US" dirty="0"/>
              <a:t>Generally used for very basic, small scale databases.</a:t>
            </a:r>
          </a:p>
          <a:p>
            <a:pPr lvl="1"/>
            <a:r>
              <a:rPr lang="en-US" dirty="0"/>
              <a:t>Easy to use, basically the database focused version of Excel.</a:t>
            </a:r>
          </a:p>
          <a:p>
            <a:pPr lvl="2"/>
            <a:r>
              <a:rPr lang="en-US" dirty="0"/>
              <a:t>Easy integration/migration with pre-existing Excel tables.</a:t>
            </a:r>
          </a:p>
          <a:p>
            <a:pPr lvl="1"/>
            <a:r>
              <a:rPr lang="en-US" dirty="0"/>
              <a:t>Built in forms, reports, other utilities you can use to easily build own databased.</a:t>
            </a:r>
          </a:p>
          <a:p>
            <a:pPr lvl="1"/>
            <a:r>
              <a:rPr lang="en-US" dirty="0"/>
              <a:t>Well suited for non-technical users.</a:t>
            </a:r>
          </a:p>
          <a:p>
            <a:r>
              <a:rPr lang="en-US" dirty="0"/>
              <a:t>Security: Not secure</a:t>
            </a:r>
          </a:p>
          <a:p>
            <a:pPr lvl="1"/>
            <a:r>
              <a:rPr lang="en-US" dirty="0"/>
              <a:t>Doesn’t support transactional consistency, meaning you can only recover the database to the last full backup .</a:t>
            </a:r>
          </a:p>
          <a:p>
            <a:r>
              <a:rPr lang="en-US" dirty="0"/>
              <a:t>Reports: Easy to create a variety of reports through use of “wizards”.</a:t>
            </a:r>
          </a:p>
          <a:p>
            <a:r>
              <a:rPr lang="en-US" dirty="0"/>
              <a:t>Scalability: Not highly scalable, performance issues arise after more than couple thousands of lines of data or more than a handful of users accessing.</a:t>
            </a:r>
          </a:p>
          <a:p>
            <a:r>
              <a:rPr lang="en-US" dirty="0"/>
              <a:t>Performance: Better than Excel… but only marginally. </a:t>
            </a:r>
          </a:p>
        </p:txBody>
      </p:sp>
    </p:spTree>
    <p:extLst>
      <p:ext uri="{BB962C8B-B14F-4D97-AF65-F5344CB8AC3E}">
        <p14:creationId xmlns:p14="http://schemas.microsoft.com/office/powerpoint/2010/main" val="287287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828</Words>
  <Application>Microsoft Macintosh PowerPoint</Application>
  <PresentationFormat>Widescreen</PresentationFormat>
  <Paragraphs>126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Healthy Hearts: Is it time for our data to move? </vt:lpstr>
      <vt:lpstr>Why Do We Care</vt:lpstr>
      <vt:lpstr>State of storage</vt:lpstr>
      <vt:lpstr>Using spreadsheets</vt:lpstr>
      <vt:lpstr>Using databases</vt:lpstr>
      <vt:lpstr>Is it Time to Upgrade to a Database?: 5 clues that you’ve outgrown Excel, Dan Briody</vt:lpstr>
      <vt:lpstr>What Healthy Hearts Needs:</vt:lpstr>
      <vt:lpstr>Database systems available (not an exhaustive list) </vt:lpstr>
      <vt:lpstr>Microsoft Access</vt:lpstr>
      <vt:lpstr>Microsoft SQL Server Express</vt:lpstr>
      <vt:lpstr>DBMS 2</vt:lpstr>
      <vt:lpstr>Oracle Database 12c Standard Edition 2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</dc:title>
  <dc:creator>Bridget Balkaran</dc:creator>
  <cp:lastModifiedBy>Bridget Balkaran</cp:lastModifiedBy>
  <cp:revision>28</cp:revision>
  <dcterms:created xsi:type="dcterms:W3CDTF">2018-04-04T19:29:20Z</dcterms:created>
  <dcterms:modified xsi:type="dcterms:W3CDTF">2018-04-11T15:38:54Z</dcterms:modified>
</cp:coreProperties>
</file>